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 Mon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nobleshots?utm_source=unsplash&amp;utm_medium=referral&amp;utm_content=creditCopyText" TargetMode="External"/><Relationship Id="rId3" Type="http://schemas.openxmlformats.org/officeDocument/2006/relationships/hyperlink" Target="https://unsplash.com/@nobleshots?utm_source=unsplash&amp;utm_medium=referral&amp;utm_content=creditCopyText" TargetMode="External"/><Relationship Id="rId4" Type="http://schemas.openxmlformats.org/officeDocument/2006/relationships/hyperlink" Target="https://unsplash.com/photos/kdK2z8O82uw?utm_source=unsplash&amp;utm_medium=referral&amp;utm_content=creditCopyText" TargetMode="External"/><Relationship Id="rId5" Type="http://schemas.openxmlformats.org/officeDocument/2006/relationships/hyperlink" Target="https://unsplash.com/photos/kdK2z8O82uw?utm_source=unsplash&amp;utm_medium=referral&amp;utm_content=creditCopyTex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alexdudar?utm_source=unsplash&amp;utm_medium=referral&amp;utm_content=creditCopyText" TargetMode="External"/><Relationship Id="rId3" Type="http://schemas.openxmlformats.org/officeDocument/2006/relationships/hyperlink" Target="https://unsplash.com/@alexdudar?utm_source=unsplash&amp;utm_medium=referral&amp;utm_content=creditCopyText" TargetMode="External"/><Relationship Id="rId4" Type="http://schemas.openxmlformats.org/officeDocument/2006/relationships/hyperlink" Target="https://unsplash.com/images/apps/google?utm_source=unsplash&amp;utm_medium=referral&amp;utm_content=creditCopyText" TargetMode="External"/><Relationship Id="rId5" Type="http://schemas.openxmlformats.org/officeDocument/2006/relationships/hyperlink" Target="https://unsplash.com/images/apps/google?utm_source=unsplash&amp;utm_medium=referral&amp;utm_content=creditCopyText" TargetMode="External"/><Relationship Id="rId6" Type="http://schemas.openxmlformats.org/officeDocument/2006/relationships/hyperlink" Target="https://microsoft.github.io/rust-for-dotnet-devs/latest/" TargetMode="External"/><Relationship Id="rId7" Type="http://schemas.openxmlformats.org/officeDocument/2006/relationships/hyperlink" Target="https://google.github.io/comprehensive-rust/" TargetMode="External"/><Relationship Id="rId8" Type="http://schemas.openxmlformats.org/officeDocument/2006/relationships/hyperlink" Target="https://opensource.googleblog.com/2023/06/rust-fact-vs-fiction-5-insights-from-googles-rust-journey-2022.html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oogle.github.io/comprehensive-rust/" TargetMode="External"/><Relationship Id="rId3" Type="http://schemas.openxmlformats.org/officeDocument/2006/relationships/hyperlink" Target="https://microsoft.github.io/rust-for-dotnet-devs/latest/" TargetMode="External"/><Relationship Id="rId4" Type="http://schemas.openxmlformats.org/officeDocument/2006/relationships/hyperlink" Target="https://opensource.googleblog.com/2023/06/rust-fact-vs-fiction-5-insights-from-googles-rust-journey-2022.html" TargetMode="External"/><Relationship Id="rId5" Type="http://schemas.openxmlformats.org/officeDocument/2006/relationships/hyperlink" Target="https://arewegameyet.rs/#games" TargetMode="External"/><Relationship Id="rId6" Type="http://schemas.openxmlformats.org/officeDocument/2006/relationships/hyperlink" Target="https://rustacean.net/" TargetMode="External"/><Relationship Id="rId7" Type="http://schemas.openxmlformats.org/officeDocument/2006/relationships/hyperlink" Target="https://www.kernel.org/doc/html/next/rust/index.html" TargetMode="External"/><Relationship Id="rId8" Type="http://schemas.openxmlformats.org/officeDocument/2006/relationships/hyperlink" Target="https://doc.rust-lang.org/rust-by-example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Kevin Noble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c29f31e5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c29f31e5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7de3ec3a5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7de3ec3a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b32dded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7b32dded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7b32ddedf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7b32ddedf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7b32ddedf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7b32ddedf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c29f31e54_0_1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c29f31e54_0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b32ddedf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b32ddedf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c29f31e54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c29f31e5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Alex Dudar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 kendi Android takımı ve Microsoft’ta .Net geliştiricileri için Rust dilini anlattıkları dokümanlar yayınlamışlardır. Bunları da kaynak olarak sunalım.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https://microsoft.github.io/rust-for-dotnet-devs/latest/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https://google.github.io/comprehensive-rust/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Google’ın raporu -&gt; </a:t>
            </a:r>
            <a:r>
              <a:rPr lang="en-GB" u="sng">
                <a:solidFill>
                  <a:schemeClr val="hlink"/>
                </a:solidFill>
                <a:hlinkClick r:id="rId8"/>
              </a:rPr>
              <a:t>https://opensource.googleblog.com/2023/06/rust-fact-vs-fiction-5-insights-from-googles-rust-journey-2022.html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c29f31e54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c29f31e54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c29f31e54_0_2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5c29f31e54_0_2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Sunumdaki yardımcılar…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Google’ın android geliştiricileri için eğitim dokümanı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https://google.github.io/comprehensive-rust/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Microsoft’un Rust ile ilgili eğitim dokümanı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https://microsoft.github.io/rust-for-dotnet-devs/latest/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Google’ın mitlerle ilgili makalesi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https://opensource.googleblog.com/2023/06/rust-fact-vs-fiction-5-insights-from-googles-rust-journey-2022.html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Oyun tarafı bilgilendirmesi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https://arewegameyet.rs/#games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Ferris görselleri için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https://rustacean.net/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Linux Kernel tarafı dokümanı </a:t>
            </a:r>
            <a:r>
              <a:rPr lang="en-GB" u="sng">
                <a:solidFill>
                  <a:schemeClr val="hlink"/>
                </a:solidFill>
                <a:hlinkClick r:id="rId7"/>
              </a:rPr>
              <a:t>https://www.kernel.org/doc/html/next/rust/index.html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Örneklerle Rust’ı öğrenmek isterseniz </a:t>
            </a:r>
            <a:r>
              <a:rPr lang="en-GB" u="sng">
                <a:solidFill>
                  <a:schemeClr val="hlink"/>
                </a:solidFill>
                <a:hlinkClick r:id="rId8"/>
              </a:rPr>
              <a:t>https://doc.rust-lang.org/rust-by-example/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a92d6ea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a92d6ea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de3ec3a5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7de3ec3a5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b32ddedf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b32ddedf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Hatırlayalım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4fe96b2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4fe96b2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a92d6ea5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a92d6ea5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culprit of all this chaos is a small (99 line, not including object files) program written by Robert Tappan Morris who was, at the time, a 23 year old doctoral student at Cornell University. This code, or this type of code, has since been given then name, worm.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b32ddedf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b32ddedf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689c690a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8689c690a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b32ddedf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7b32ddedf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bf76244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bf76244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12500" y="4022100"/>
            <a:ext cx="2544600" cy="91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ctrTitle"/>
          </p:nvPr>
        </p:nvSpPr>
        <p:spPr>
          <a:xfrm>
            <a:off x="3020725" y="4022100"/>
            <a:ext cx="5451600" cy="91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foundation.rust-lang.org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rates.io/" TargetMode="External"/><Relationship Id="rId4" Type="http://schemas.openxmlformats.org/officeDocument/2006/relationships/hyperlink" Target="https://arewegameyet.rs/" TargetMode="External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urvey.stackoverflow.co/2023/?source=post_page-----60df0518e3ea--------------------------------#section-admired-and-desired-programming-scripting-and-markup-languages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urvey.stackoverflow.co/2023/?source=post_page-----60df0518e3ea--------------------------------#section-worked-with-vs-want-to-work-with-programming-scripting-and-markup-languages" TargetMode="External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iscord.com/blog/why-discord-is-switching-from-go-to-rust" TargetMode="External"/><Relationship Id="rId4" Type="http://schemas.openxmlformats.org/officeDocument/2006/relationships/hyperlink" Target="https://www.kernel.org/doc/html/next/rust/index.html" TargetMode="External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source.googleblog.com/2023/06/rust-fact-vs-fiction-5-insights-from-googles-rust-journey-2022.html" TargetMode="External"/><Relationship Id="rId4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zdnet.com/article/microsoft-why-we-used-programming-language-rust-over-go-for-webassembly-on-kubernetes-app/" TargetMode="External"/><Relationship Id="rId10" Type="http://schemas.openxmlformats.org/officeDocument/2006/relationships/hyperlink" Target="https://aws.amazon.com/tr/blogs/opensource/how-our-aws-rust-team-will-contribute-to-rusts-future-successes/" TargetMode="External"/><Relationship Id="rId13" Type="http://schemas.openxmlformats.org/officeDocument/2006/relationships/hyperlink" Target="https://medium.com/tenable-techblog/optimizing-700-cpus-away-with-rust-dc7a000dbdb2" TargetMode="External"/><Relationship Id="rId12" Type="http://schemas.openxmlformats.org/officeDocument/2006/relationships/hyperlink" Target="https://discord.com/blog/why-discord-is-switching-from-go-to-rust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oogle.github.io/comprehensive-rust/" TargetMode="External"/><Relationship Id="rId4" Type="http://schemas.openxmlformats.org/officeDocument/2006/relationships/hyperlink" Target="https://microsoft.github.io/rust-for-dotnet-devs/latest/" TargetMode="External"/><Relationship Id="rId9" Type="http://schemas.openxmlformats.org/officeDocument/2006/relationships/hyperlink" Target="https://foundation.rust-lang.org/" TargetMode="External"/><Relationship Id="rId15" Type="http://schemas.openxmlformats.org/officeDocument/2006/relationships/hyperlink" Target="https://www.infoq.com/news/2022/12/linux-6-1-rust/" TargetMode="External"/><Relationship Id="rId14" Type="http://schemas.openxmlformats.org/officeDocument/2006/relationships/hyperlink" Target="https://www.infoq.com/news/2020/06/deno-1-ready-production/" TargetMode="External"/><Relationship Id="rId17" Type="http://schemas.openxmlformats.org/officeDocument/2006/relationships/hyperlink" Target="https://dropbox.tech/application/why-we-built-a-custom-rust-library-for-capture" TargetMode="External"/><Relationship Id="rId16" Type="http://schemas.openxmlformats.org/officeDocument/2006/relationships/hyperlink" Target="https://www.infoworld.com/article/3046100/rusts-redox-os-could-show-linux-a-few-new-tricks.html" TargetMode="External"/><Relationship Id="rId5" Type="http://schemas.openxmlformats.org/officeDocument/2006/relationships/hyperlink" Target="https://opensource.googleblog.com/2023/06/rust-fact-vs-fiction-5-insights-from-googles-rust-journey-2022.html" TargetMode="External"/><Relationship Id="rId6" Type="http://schemas.openxmlformats.org/officeDocument/2006/relationships/hyperlink" Target="https://arewegameyet.rs/#games" TargetMode="External"/><Relationship Id="rId18" Type="http://schemas.openxmlformats.org/officeDocument/2006/relationships/hyperlink" Target="https://sternumiot.com/iot-blog/double-free-and-use-after-free-common-security-weaknesses-iot/" TargetMode="External"/><Relationship Id="rId7" Type="http://schemas.openxmlformats.org/officeDocument/2006/relationships/hyperlink" Target="https://www.kernel.org/doc/html/next/rust/index.html" TargetMode="External"/><Relationship Id="rId8" Type="http://schemas.openxmlformats.org/officeDocument/2006/relationships/hyperlink" Target="https://doc.rust-lang.org/rust-by-exampl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learn.microsoft.com/en-us/security-updates/securitybulletins/2008/ms08-067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usagi/rust-memory-container-cs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 rotWithShape="1">
          <a:blip r:embed="rId3">
            <a:alphaModFix/>
          </a:blip>
          <a:srcRect b="9063" l="0" r="0" t="9063"/>
          <a:stretch/>
        </p:blipFill>
        <p:spPr>
          <a:xfrm>
            <a:off x="0" y="0"/>
            <a:ext cx="9144008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/>
          <p:nvPr/>
        </p:nvSpPr>
        <p:spPr>
          <a:xfrm>
            <a:off x="0" y="3817200"/>
            <a:ext cx="9144000" cy="1326300"/>
          </a:xfrm>
          <a:prstGeom prst="rect">
            <a:avLst/>
          </a:prstGeom>
          <a:solidFill>
            <a:srgbClr val="000000">
              <a:alpha val="4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312500" y="3893400"/>
            <a:ext cx="2544600" cy="12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Burak Selim Şenyurt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400"/>
              <a:t>buraksenyurt.com</a:t>
            </a:r>
            <a:endParaRPr i="1"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Doğuş Teknoloji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Senior Software Engineer</a:t>
            </a:r>
            <a:endParaRPr/>
          </a:p>
        </p:txBody>
      </p:sp>
      <p:sp>
        <p:nvSpPr>
          <p:cNvPr id="76" name="Google Shape;76;p17"/>
          <p:cNvSpPr txBox="1"/>
          <p:nvPr>
            <p:ph type="ctrTitle"/>
          </p:nvPr>
        </p:nvSpPr>
        <p:spPr>
          <a:xfrm>
            <a:off x="3020725" y="4022100"/>
            <a:ext cx="5451600" cy="9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Programcıdan Programcıya Rust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5675" y="-76200"/>
            <a:ext cx="1008325" cy="10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209" y="560850"/>
            <a:ext cx="3465967" cy="37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/>
          <p:nvPr>
            <p:ph idx="1" type="body"/>
          </p:nvPr>
        </p:nvSpPr>
        <p:spPr>
          <a:xfrm>
            <a:off x="155875" y="377500"/>
            <a:ext cx="4623900" cy="44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Mozilla çalışanı </a:t>
            </a:r>
            <a:r>
              <a:rPr lang="en-GB" sz="2000">
                <a:solidFill>
                  <a:srgbClr val="F74C00"/>
                </a:solidFill>
              </a:rPr>
              <a:t>Graydon Hoare</a:t>
            </a:r>
            <a:r>
              <a:rPr lang="en-GB" sz="2000"/>
              <a:t>'ın kişisel bir çalışması olarak başlarken</a:t>
            </a:r>
            <a:r>
              <a:rPr lang="en-GB" sz="2000">
                <a:solidFill>
                  <a:srgbClr val="F74C00"/>
                </a:solidFill>
              </a:rPr>
              <a:t>(2006)</a:t>
            </a:r>
            <a:r>
              <a:rPr lang="en-GB" sz="2000"/>
              <a:t>, </a:t>
            </a:r>
            <a:r>
              <a:rPr lang="en-GB" sz="2000">
                <a:solidFill>
                  <a:srgbClr val="F74C00"/>
                </a:solidFill>
              </a:rPr>
              <a:t>Mozilla </a:t>
            </a:r>
            <a:r>
              <a:rPr lang="en-GB" sz="2000"/>
              <a:t>bu projeye </a:t>
            </a:r>
            <a:r>
              <a:rPr lang="en-GB" sz="2000">
                <a:solidFill>
                  <a:srgbClr val="F74C00"/>
                </a:solidFill>
              </a:rPr>
              <a:t>2009 </a:t>
            </a:r>
            <a:r>
              <a:rPr lang="en-GB" sz="2000"/>
              <a:t>yılında sponsor olmuştur.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74C00"/>
                </a:solidFill>
              </a:rPr>
              <a:t>15 Mayıs 2015</a:t>
            </a:r>
            <a:r>
              <a:rPr lang="en-GB" sz="2000"/>
              <a:t> tarihinde ilk </a:t>
            </a:r>
            <a:r>
              <a:rPr lang="en-GB" sz="2000">
                <a:solidFill>
                  <a:srgbClr val="F74C00"/>
                </a:solidFill>
              </a:rPr>
              <a:t>sürüm(1.0)</a:t>
            </a:r>
            <a:r>
              <a:rPr lang="en-GB" sz="2000"/>
              <a:t> yayınlanmıştır.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Rust, </a:t>
            </a:r>
            <a:r>
              <a:rPr lang="en-GB" sz="2000"/>
              <a:t>Stack Overflow tarafından düzenlenen anketlerde 2016 yılından beri yazılımcıların en çok sevdiği programlama dilleri sıralamasında ilk sıradadır.</a:t>
            </a:r>
            <a:endParaRPr sz="2000"/>
          </a:p>
          <a:p>
            <a:pPr indent="457200" lvl="0" marL="22860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-GB" sz="1500"/>
              <a:t>Wikipedia</a:t>
            </a:r>
            <a:endParaRPr i="1"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Tasarım Amaçları</a:t>
            </a:r>
            <a:endParaRPr/>
          </a:p>
        </p:txBody>
      </p:sp>
      <p:sp>
        <p:nvSpPr>
          <p:cNvPr id="238" name="Google Shape;238;p27"/>
          <p:cNvSpPr txBox="1"/>
          <p:nvPr>
            <p:ph idx="1" type="body"/>
          </p:nvPr>
        </p:nvSpPr>
        <p:spPr>
          <a:xfrm>
            <a:off x="196225" y="1152475"/>
            <a:ext cx="6828300" cy="3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GB" sz="1700">
                <a:solidFill>
                  <a:srgbClr val="F74C00"/>
                </a:solidFill>
              </a:rPr>
              <a:t>Güvenilir</a:t>
            </a:r>
            <a:r>
              <a:rPr b="1" i="1" lang="en-GB" sz="1700">
                <a:solidFill>
                  <a:srgbClr val="F74C00"/>
                </a:solidFill>
              </a:rPr>
              <a:t>(Reliable)</a:t>
            </a:r>
            <a:r>
              <a:rPr b="1" lang="en-GB" sz="1700">
                <a:solidFill>
                  <a:srgbClr val="F74C00"/>
                </a:solidFill>
              </a:rPr>
              <a:t> ve yüksek kalite kod </a:t>
            </a:r>
            <a:r>
              <a:rPr lang="en-GB" sz="1700"/>
              <a:t>oluşturmak.</a:t>
            </a:r>
            <a:endParaRPr sz="1700"/>
          </a:p>
          <a:p>
            <a:pPr indent="-3365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GB" sz="1700">
                <a:solidFill>
                  <a:srgbClr val="F74C00"/>
                </a:solidFill>
              </a:rPr>
              <a:t>Performans</a:t>
            </a:r>
            <a:r>
              <a:rPr b="1" i="1" lang="en-GB" sz="1700">
                <a:solidFill>
                  <a:srgbClr val="F74C00"/>
                </a:solidFill>
              </a:rPr>
              <a:t>(Performant)</a:t>
            </a:r>
            <a:r>
              <a:rPr b="1" lang="en-GB" sz="1700">
                <a:solidFill>
                  <a:srgbClr val="F74C00"/>
                </a:solidFill>
              </a:rPr>
              <a:t> </a:t>
            </a:r>
            <a:r>
              <a:rPr lang="en-GB" sz="1700"/>
              <a:t>odaklı olmak.</a:t>
            </a:r>
            <a:endParaRPr sz="1700"/>
          </a:p>
          <a:p>
            <a:pPr indent="-3365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GB" sz="1700">
                <a:solidFill>
                  <a:srgbClr val="F74C00"/>
                </a:solidFill>
              </a:rPr>
              <a:t>Destekleyici</a:t>
            </a:r>
            <a:r>
              <a:rPr b="1" i="1" lang="en-GB" sz="1700">
                <a:solidFill>
                  <a:srgbClr val="F74C00"/>
                </a:solidFill>
              </a:rPr>
              <a:t>(Supportive)</a:t>
            </a:r>
            <a:r>
              <a:rPr lang="en-GB" sz="1700"/>
              <a:t> olmak. Bilgilendirici derleyici</a:t>
            </a:r>
            <a:r>
              <a:rPr lang="en-GB" sz="1700"/>
              <a:t>, </a:t>
            </a:r>
            <a:r>
              <a:rPr lang="en-GB" sz="1700"/>
              <a:t>destekleyici ipuçları, </a:t>
            </a:r>
            <a:r>
              <a:rPr lang="en-GB" sz="1700"/>
              <a:t>t</a:t>
            </a:r>
            <a:r>
              <a:rPr lang="en-GB" sz="1700"/>
              <a:t>opluluk gücü </a:t>
            </a:r>
            <a:r>
              <a:rPr i="1" lang="en-GB" sz="1700"/>
              <a:t>(</a:t>
            </a:r>
            <a:r>
              <a:rPr i="1" lang="en-GB" sz="1700" u="sng">
                <a:solidFill>
                  <a:schemeClr val="hlink"/>
                </a:solidFill>
                <a:hlinkClick r:id="rId3"/>
              </a:rPr>
              <a:t>crates.io</a:t>
            </a:r>
            <a:r>
              <a:rPr i="1" lang="en-GB" sz="1700"/>
              <a:t>, cargo clippy, cargo expand, </a:t>
            </a:r>
            <a:r>
              <a:rPr i="1" lang="en-GB" sz="1700" u="sng">
                <a:solidFill>
                  <a:schemeClr val="hlink"/>
                </a:solidFill>
                <a:hlinkClick r:id="rId4"/>
              </a:rPr>
              <a:t>areWeGameYet</a:t>
            </a:r>
            <a:r>
              <a:rPr i="1" lang="en-GB" sz="1700"/>
              <a:t>)</a:t>
            </a:r>
            <a:endParaRPr i="1" sz="1700"/>
          </a:p>
          <a:p>
            <a:pPr indent="-3365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GB" sz="1700">
                <a:solidFill>
                  <a:srgbClr val="F74C00"/>
                </a:solidFill>
              </a:rPr>
              <a:t>Üretkenlik</a:t>
            </a:r>
            <a:r>
              <a:rPr b="1" i="1" lang="en-GB" sz="1700">
                <a:solidFill>
                  <a:srgbClr val="F74C00"/>
                </a:solidFill>
              </a:rPr>
              <a:t>(Productive)</a:t>
            </a:r>
            <a:r>
              <a:rPr lang="en-GB" sz="1700"/>
              <a:t> sağlamak. Az efor ile çok iş yapabilmek.</a:t>
            </a:r>
            <a:endParaRPr sz="1700"/>
          </a:p>
          <a:p>
            <a:pPr indent="-3365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-GB" sz="1700">
                <a:solidFill>
                  <a:srgbClr val="F74C00"/>
                </a:solidFill>
              </a:rPr>
              <a:t>Çok yönlü olmak</a:t>
            </a:r>
            <a:r>
              <a:rPr b="1" i="1" lang="en-GB" sz="1700">
                <a:solidFill>
                  <a:srgbClr val="F74C00"/>
                </a:solidFill>
              </a:rPr>
              <a:t>(Versatile)</a:t>
            </a:r>
            <a:r>
              <a:rPr lang="en-GB" sz="1700"/>
              <a:t>. Web uygulamalarından oyun motorlarına sistem araçlarından linux yamalarına kadar her şeyi yapabilirsiniz.</a:t>
            </a:r>
            <a:endParaRPr sz="1700"/>
          </a:p>
        </p:txBody>
      </p:sp>
      <p:pic>
        <p:nvPicPr>
          <p:cNvPr id="239" name="Google Shape;239;p27"/>
          <p:cNvPicPr preferRelativeResize="0"/>
          <p:nvPr/>
        </p:nvPicPr>
        <p:blipFill rotWithShape="1">
          <a:blip r:embed="rId5">
            <a:alphaModFix/>
          </a:blip>
          <a:srcRect b="0" l="0" r="8349" t="0"/>
          <a:stretch/>
        </p:blipFill>
        <p:spPr>
          <a:xfrm>
            <a:off x="6449975" y="1246325"/>
            <a:ext cx="267125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650" y="152400"/>
            <a:ext cx="627238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>
            <p:ph idx="4294967295" type="body"/>
          </p:nvPr>
        </p:nvSpPr>
        <p:spPr>
          <a:xfrm>
            <a:off x="6657150" y="321000"/>
            <a:ext cx="2282100" cy="45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/>
              <a:t>StackOverflow 2023 Geliştiriciler Anketine göre Rust kullananların %80’i onu bir  sonraki yıl yeniden kullanmak istiyor.</a:t>
            </a:r>
            <a:endParaRPr i="1"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25" y="152400"/>
            <a:ext cx="626790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/>
          <p:nvPr>
            <p:ph idx="4294967295" type="body"/>
          </p:nvPr>
        </p:nvSpPr>
        <p:spPr>
          <a:xfrm>
            <a:off x="6657150" y="321000"/>
            <a:ext cx="2282100" cy="45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/>
              <a:t>C, C++, Java, C#, Go, Python gibi dillerle uğraşanlar da sonraki sene Rust’ı deneyimlemek istiyor.</a:t>
            </a:r>
            <a:endParaRPr i="1"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950" y="1670670"/>
            <a:ext cx="2700349" cy="18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Anahtar Özellikler</a:t>
            </a:r>
            <a:endParaRPr/>
          </a:p>
        </p:txBody>
      </p:sp>
      <p:sp>
        <p:nvSpPr>
          <p:cNvPr id="258" name="Google Shape;258;p30"/>
          <p:cNvSpPr txBox="1"/>
          <p:nvPr>
            <p:ph idx="1" type="body"/>
          </p:nvPr>
        </p:nvSpPr>
        <p:spPr>
          <a:xfrm>
            <a:off x="311700" y="1076275"/>
            <a:ext cx="7101300" cy="3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Garbage Collector yoktur.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Borrow Checker, Ownership ile derleme zamanında kontroller yapar.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Null/Nil içermez.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Güçlü macro kabiliyetleri vardır.</a:t>
            </a:r>
            <a:r>
              <a:rPr i="1" lang="en-GB"/>
              <a:t>(Metadata prog…)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Higher Order Functions destekler.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Farklı dillerle entegrasyon için FFI desteği içerir.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Nesne yaşamlarını lifetimes kuralları ile yürütür.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Stack önceliklidir.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Bir ölçüde OOP uygulanabilir </a:t>
            </a:r>
            <a:r>
              <a:rPr i="1" lang="en-GB"/>
              <a:t>(Trait)</a:t>
            </a:r>
            <a:endParaRPr i="1"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Async, await desteği sunar.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Kullanıldığı Yerler</a:t>
            </a:r>
            <a:endParaRPr/>
          </a:p>
        </p:txBody>
      </p:sp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311700" y="1017725"/>
            <a:ext cx="8520600" cy="3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Firefox yüksek güvenlik ve performans amacıyla Rust ile yeniden yazılmıştır.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Dropbox’ın çekirdek altyapı bileşenlerinin çoğu Rust ile geliştirilmektedir.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Discord Backend tarafındaki altyapı da Rust dilini kullanmaktadır (</a:t>
            </a: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Why Discord is Switching From Go T Rust</a:t>
            </a:r>
            <a:r>
              <a:rPr lang="en-GB"/>
              <a:t>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Linux kernelinde C’den sonra ikinci dil olarak Rust kabul edilmiştir.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Başlangıç noktanız için-&gt;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Rust’ın kendisi Rust ile yazılmıştır </a:t>
            </a:r>
            <a:r>
              <a:rPr i="1" lang="en-GB"/>
              <a:t>(Self Hosted Language)</a:t>
            </a:r>
            <a:endParaRPr/>
          </a:p>
        </p:txBody>
      </p:sp>
      <p:pic>
        <p:nvPicPr>
          <p:cNvPr id="265" name="Google Shape;26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5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52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389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627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64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102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339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77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814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52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289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527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764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002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239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77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9345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1720" y="4703624"/>
            <a:ext cx="456750" cy="3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Hedef Alanlar</a:t>
            </a:r>
            <a:endParaRPr/>
          </a:p>
        </p:txBody>
      </p:sp>
      <p:sp>
        <p:nvSpPr>
          <p:cNvPr id="288" name="Google Shape;288;p32"/>
          <p:cNvSpPr txBox="1"/>
          <p:nvPr>
            <p:ph idx="1" type="body"/>
          </p:nvPr>
        </p:nvSpPr>
        <p:spPr>
          <a:xfrm>
            <a:off x="311700" y="1152475"/>
            <a:ext cx="824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Sistem ve Ağ Programlama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İşletim sistemi geliştirmek,sistem yaması yapmak.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Donanım sürücüleri yazmak.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IoT sürücüleri geliştirmek.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Docker, RabbitMQ, Redis vb çekirdek ürünler geliştirmek.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Cross Platform.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Akıllı kontratlar, düğümler, mutabakat algoritmaları geliştirmek.</a:t>
            </a:r>
            <a:endParaRPr/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600" y="1138475"/>
            <a:ext cx="2107125" cy="21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025" y="0"/>
            <a:ext cx="3598974" cy="540768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Google’a Göre</a:t>
            </a:r>
            <a:endParaRPr/>
          </a:p>
        </p:txBody>
      </p:sp>
      <p:sp>
        <p:nvSpPr>
          <p:cNvPr id="296" name="Google Shape;296;p33"/>
          <p:cNvSpPr txBox="1"/>
          <p:nvPr>
            <p:ph idx="1" type="body"/>
          </p:nvPr>
        </p:nvSpPr>
        <p:spPr>
          <a:xfrm>
            <a:off x="159300" y="1076275"/>
            <a:ext cx="5081700" cy="4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Compiler mesajları oldukça yardımcı ve bilgilendirici </a:t>
            </a:r>
            <a:r>
              <a:rPr i="1" lang="en-GB"/>
              <a:t>(Keza Markdown destekli yardım </a:t>
            </a:r>
            <a:r>
              <a:rPr i="1" lang="en-GB"/>
              <a:t>dökümanları</a:t>
            </a:r>
            <a:r>
              <a:rPr i="1" lang="en-GB"/>
              <a:t> da öyle)</a:t>
            </a:r>
            <a:endParaRPr i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Macro, Async programlama, Ownership ve Borrowing konuları zorlayıcı.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Rust’ı öğrenmek için sanılanın aksine aylar, yıllar gerekmez.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Derleme zaman süreleri bahsedildiği gibi yavaş.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GB"/>
              <a:t>Kod çıktıları oldukça yüksek kalitede.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4"/>
          <p:cNvPicPr preferRelativeResize="0"/>
          <p:nvPr/>
        </p:nvPicPr>
        <p:blipFill rotWithShape="1">
          <a:blip r:embed="rId3">
            <a:alphaModFix/>
          </a:blip>
          <a:srcRect b="13277" l="0" r="0" t="13284"/>
          <a:stretch/>
        </p:blipFill>
        <p:spPr>
          <a:xfrm>
            <a:off x="1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4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Are We Game Yet?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/>
        </p:nvSpPr>
        <p:spPr>
          <a:xfrm>
            <a:off x="191050" y="68075"/>
            <a:ext cx="8817300" cy="4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>
                <a:solidFill>
                  <a:schemeClr val="dk1"/>
                </a:solidFill>
              </a:rPr>
              <a:t>Google’ın android geliştiricileri için eğitim dokümanı </a:t>
            </a:r>
            <a:r>
              <a:rPr lang="en-GB" sz="1300" u="sng">
                <a:solidFill>
                  <a:schemeClr val="hlink"/>
                </a:solidFill>
                <a:hlinkClick r:id="rId3"/>
              </a:rPr>
              <a:t>Comprehensive Rust</a:t>
            </a:r>
            <a:r>
              <a:rPr lang="en-GB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>
                <a:solidFill>
                  <a:schemeClr val="dk1"/>
                </a:solidFill>
              </a:rPr>
              <a:t>Microsoft’un Rust ile ilgili eğitim dokümanı </a:t>
            </a:r>
            <a:r>
              <a:rPr lang="en-GB" sz="1300" u="sng">
                <a:solidFill>
                  <a:schemeClr val="hlink"/>
                </a:solidFill>
                <a:hlinkClick r:id="rId4"/>
              </a:rPr>
              <a:t>Introduction - Rust for C#/.NET Developers</a:t>
            </a:r>
            <a:r>
              <a:rPr lang="en-GB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>
                <a:solidFill>
                  <a:schemeClr val="dk1"/>
                </a:solidFill>
              </a:rPr>
              <a:t>Google’ın mitlerle ilgili makalesi </a:t>
            </a:r>
            <a:r>
              <a:rPr lang="en-GB" sz="1300" u="sng">
                <a:solidFill>
                  <a:schemeClr val="hlink"/>
                </a:solidFill>
                <a:hlinkClick r:id="rId5"/>
              </a:rPr>
              <a:t>Rust Fact vs Fiction 5 Insights From Googles Rust Journey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>
                <a:solidFill>
                  <a:schemeClr val="dk1"/>
                </a:solidFill>
              </a:rPr>
              <a:t>Oyun tarafı bilgilendirmesi </a:t>
            </a:r>
            <a:r>
              <a:rPr lang="en-GB" sz="1300" u="sng">
                <a:solidFill>
                  <a:schemeClr val="hlink"/>
                </a:solidFill>
                <a:hlinkClick r:id="rId6"/>
              </a:rPr>
              <a:t>Are we game yet?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>
                <a:solidFill>
                  <a:schemeClr val="dk1"/>
                </a:solidFill>
              </a:rPr>
              <a:t>Linux Kernel tarafı dokümanı </a:t>
            </a:r>
            <a:r>
              <a:rPr lang="en-GB" sz="1300" u="sng">
                <a:solidFill>
                  <a:schemeClr val="hlink"/>
                </a:solidFill>
                <a:hlinkClick r:id="rId7"/>
              </a:rPr>
              <a:t>Rust — The Linux Kernel documentation</a:t>
            </a:r>
            <a:r>
              <a:rPr lang="en-GB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>
                <a:solidFill>
                  <a:schemeClr val="dk1"/>
                </a:solidFill>
              </a:rPr>
              <a:t>Örneklerle Rust’ı öğrenmek isterseniz </a:t>
            </a:r>
            <a:r>
              <a:rPr lang="en-GB" sz="1300" u="sng">
                <a:solidFill>
                  <a:schemeClr val="hlink"/>
                </a:solidFill>
                <a:hlinkClick r:id="rId8"/>
              </a:rPr>
              <a:t>Introduction - Rust By Example</a:t>
            </a:r>
            <a:r>
              <a:rPr lang="en-GB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9"/>
              </a:rPr>
              <a:t>Rust Foundation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10"/>
              </a:rPr>
              <a:t>How our AWS Rust team will contribute to Rust’s future successes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11"/>
              </a:rPr>
              <a:t>Microsoft: Why we used programming language Rust over Go for WebAssembly on Kubernetes app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accent5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Why Discord is Switching From Go T Rust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accent5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Optimizing 700 CPUs Away With Rust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14"/>
              </a:rPr>
              <a:t>Deno Is Ready for Production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15"/>
              </a:rPr>
              <a:t>Linux 6.1 Officially Adds Support for Rust in the Kernel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16"/>
              </a:rPr>
              <a:t>Rust's Redox OS could show Linux a few new tricks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17"/>
              </a:rPr>
              <a:t>Why we built a custom Rust library for Capture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lang="en-GB" sz="1300" u="sng">
                <a:solidFill>
                  <a:schemeClr val="hlink"/>
                </a:solidFill>
                <a:hlinkClick r:id="rId18"/>
              </a:rPr>
              <a:t>Double Free and Use After Free: Common IoT Security Weaknesses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 b="0" l="8880" r="5480" t="33324"/>
          <a:stretch/>
        </p:blipFill>
        <p:spPr>
          <a:xfrm>
            <a:off x="5602550" y="367975"/>
            <a:ext cx="3107850" cy="32261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0" y="367975"/>
            <a:ext cx="5487000" cy="4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66700" lvl="0" marL="3429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Roboto Mono"/>
              <a:buChar char="●"/>
            </a:pPr>
            <a:r>
              <a:rPr lang="en-GB" sz="160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1976:</a:t>
            </a:r>
            <a:r>
              <a:rPr lang="en-GB" sz="16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İstanbul’da dünyaya geldim. </a:t>
            </a:r>
            <a:r>
              <a:rPr i="1" lang="en-GB" sz="1600">
                <a:latin typeface="Roboto Mono"/>
                <a:ea typeface="Roboto Mono"/>
                <a:cs typeface="Roboto Mono"/>
                <a:sym typeface="Roboto Mono"/>
              </a:rPr>
              <a:t>Bilemezdim yazılımcı olacağımı :D</a:t>
            </a:r>
            <a:endParaRPr i="1"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1984: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Atari’de ilk bilgisayar oyunumu oynadım.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1996: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Delphi ile ilk paramı kazandım.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1999: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Y.T.Ü. Matematik Mühendisliğini bitirdim.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1999: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Bilgi İşlem Sorumlusu olarak işe başladım.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2003: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Blogumdan ilk yazımı paylaştım.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2023: 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Şu ana kadar</a:t>
            </a:r>
            <a:r>
              <a:rPr lang="en-GB" sz="16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600">
                <a:solidFill>
                  <a:srgbClr val="0070C0"/>
                </a:solidFill>
                <a:latin typeface="Roboto Mono"/>
                <a:ea typeface="Roboto Mono"/>
                <a:cs typeface="Roboto Mono"/>
                <a:sym typeface="Roboto Mono"/>
              </a:rPr>
              <a:t>7 farklı şirkette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çalıştım.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2023: Doğuş Teknoloji’de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5nci yılım.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Char char="●"/>
            </a:pPr>
            <a:r>
              <a:rPr lang="en-GB" sz="160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Son 15 yılda</a:t>
            </a:r>
            <a:r>
              <a:rPr lang="en-GB" sz="1600">
                <a:latin typeface="Roboto Mono"/>
                <a:ea typeface="Roboto Mono"/>
                <a:cs typeface="Roboto Mono"/>
                <a:sym typeface="Roboto Mono"/>
              </a:rPr>
              <a:t> çalıştığım 3 şirket çevik metodoloji dönüşümü geçirdi.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Sözlük</a:t>
            </a:r>
            <a:endParaRPr/>
          </a:p>
        </p:txBody>
      </p:sp>
      <p:sp>
        <p:nvSpPr>
          <p:cNvPr id="314" name="Google Shape;31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Borrowing -&gt; Referans oluşturmak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Ref vs Pointer -&gt; Referanslar belli bir tipten geçerli bir değeri referansın yaşam süresi boyunca işaret etmeyi garantiler.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Immutable -&gt; Varsayılan olarak her şey immutable’dır. Değiştirilebilir olmalarının açıkça belirtmek gerekir.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Mutable Olma Hali -&gt; Herhangi bir t anında sadece tek bir mutable referans olabilir. Var olan bir mutable referans halen varken ikinci bir tanesini oluşturmak istersek, derleyici hata verir(Prevent Data Race Condition)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Immutable bir referans halen geçerli iken aynı zaman için mutable bir referans oluşturamayız.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00" y="325800"/>
            <a:ext cx="8561599" cy="44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Derleme Modeli</a:t>
            </a:r>
            <a:endParaRPr/>
          </a:p>
        </p:txBody>
      </p:sp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8575"/>
            <a:ext cx="8839200" cy="216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0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4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8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2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65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9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3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7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0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4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8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32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55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79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25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49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2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09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47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84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22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659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97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34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72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09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47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84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322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559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797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2545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4920" y="4838674"/>
            <a:ext cx="456750" cy="3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193650" y="0"/>
            <a:ext cx="8756700" cy="5143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Buffer Overflow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endParaRPr sz="1400">
              <a:solidFill>
                <a:srgbClr val="F64C0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chemeClr val="lt1"/>
                </a:highlight>
              </a:rPr>
              <a:t>2023; </a:t>
            </a:r>
            <a:r>
              <a:rPr lang="en-GB" sz="1400">
                <a:solidFill>
                  <a:srgbClr val="3B3B3B"/>
                </a:solidFill>
                <a:highlight>
                  <a:schemeClr val="lt1"/>
                </a:highlight>
              </a:rPr>
              <a:t>Google’ın WebP dosya formatı için geliştirdiği </a:t>
            </a:r>
            <a:r>
              <a:rPr b="1" lang="en-GB" sz="1400">
                <a:solidFill>
                  <a:srgbClr val="000080"/>
                </a:solidFill>
                <a:highlight>
                  <a:schemeClr val="lt1"/>
                </a:highlight>
              </a:rPr>
              <a:t>libwebp</a:t>
            </a:r>
            <a:r>
              <a:rPr lang="en-GB" sz="1400">
                <a:solidFill>
                  <a:srgbClr val="000080"/>
                </a:solidFill>
                <a:highlight>
                  <a:schemeClr val="lt1"/>
                </a:highlight>
              </a:rPr>
              <a:t> </a:t>
            </a:r>
            <a:r>
              <a:rPr lang="en-GB" sz="1400">
                <a:solidFill>
                  <a:srgbClr val="3B3B3B"/>
                </a:solidFill>
                <a:highlight>
                  <a:schemeClr val="lt1"/>
                </a:highlight>
              </a:rPr>
              <a:t>kütüphanesindeki açık tarayıcılarda zararlı kod çalıştırılmasına izin verdi </a:t>
            </a:r>
            <a:r>
              <a:rPr b="1" lang="en-GB" sz="1400">
                <a:solidFill>
                  <a:srgbClr val="000080"/>
                </a:solidFill>
                <a:highlight>
                  <a:schemeClr val="lt1"/>
                </a:highlight>
              </a:rPr>
              <a:t>CVE-2023-4863</a:t>
            </a:r>
            <a:endParaRPr sz="1400">
              <a:solidFill>
                <a:srgbClr val="F64C0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1988;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 Morris solucanı 60bin makineye bulaştı ve Internet’in bir kısmı birkaç günlüğüne kapandı.</a:t>
            </a:r>
            <a:endParaRPr b="1" sz="1400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Double Free</a:t>
            </a:r>
            <a:r>
              <a:rPr b="1" lang="en-GB" sz="1400">
                <a:solidFill>
                  <a:srgbClr val="F64C01"/>
                </a:solidFill>
                <a:highlight>
                  <a:schemeClr val="lt1"/>
                </a:highlight>
              </a:rPr>
              <a:t>(CWE-415)</a:t>
            </a:r>
            <a:endParaRPr sz="1400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2011;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b="1" lang="en-GB" sz="1400">
                <a:solidFill>
                  <a:srgbClr val="000080"/>
                </a:solidFill>
                <a:highlight>
                  <a:srgbClr val="FFFFFF"/>
                </a:highlight>
              </a:rPr>
              <a:t>Range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 başlığını içeren isteklerdeki header bilgisi bozularak yapılan saldırılarda devre dışı kalan sunucular oldu. </a:t>
            </a:r>
            <a:r>
              <a:rPr b="1" lang="en-GB" sz="1400">
                <a:solidFill>
                  <a:srgbClr val="000080"/>
                </a:solidFill>
                <a:highlight>
                  <a:srgbClr val="FFFFFF"/>
                </a:highlight>
              </a:rPr>
              <a:t>Apache Killer -&gt; CVE-2011-3192</a:t>
            </a:r>
            <a:endParaRPr sz="14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2008; Windows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RPC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işlevindeki Double Free hatası istismar edilerek saldırılar yapıldı. </a:t>
            </a:r>
            <a:r>
              <a:rPr b="1" lang="en-GB" sz="1400">
                <a:solidFill>
                  <a:srgbClr val="00008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MS08-067</a:t>
            </a:r>
            <a:endParaRPr sz="14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Use After Free(CWE 416)</a:t>
            </a:r>
            <a:endParaRPr sz="1400">
              <a:solidFill>
                <a:srgbClr val="F64C0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2014; OpenSSL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 kütüphanesindeki bu açık istismar edilip SSL/TLS kullanan web sitelerine zarar verildi, kullanıcı bilgileri çalındı. </a:t>
            </a:r>
            <a:r>
              <a:rPr b="1" lang="en-GB" sz="1400">
                <a:solidFill>
                  <a:srgbClr val="000080"/>
                </a:solidFill>
                <a:highlight>
                  <a:srgbClr val="FFFFFF"/>
                </a:highlight>
              </a:rPr>
              <a:t>Heartbleed -&gt; CVE-2014-0160</a:t>
            </a:r>
            <a:endParaRPr b="1" sz="1400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2010;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Stuxnet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isimli solucan 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İran’ın nükleer santral santrifüjünün durmasına neden oldu. Endüstriyel kontrol sistemlerinin siber saldırılardan nasıl etkilenebileceği de görülmüş oldu.</a:t>
            </a:r>
            <a:endParaRPr sz="14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Dangling Pointer</a:t>
            </a:r>
            <a:endParaRPr sz="1400">
              <a:solidFill>
                <a:srgbClr val="F64C0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2020;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Apple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'ın safari ve bazı uygulamalarında kullanılan WebKit paketinde bu açık görüldü.</a:t>
            </a:r>
            <a:endParaRPr sz="14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2015;</a:t>
            </a:r>
            <a:r>
              <a:rPr lang="en-GB" sz="1400">
                <a:solidFill>
                  <a:srgbClr val="F64C01"/>
                </a:solidFill>
                <a:highlight>
                  <a:srgbClr val="FFFFFF"/>
                </a:highlight>
              </a:rPr>
              <a:t> </a:t>
            </a:r>
            <a:r>
              <a:rPr b="1" lang="en-GB" sz="1400">
                <a:solidFill>
                  <a:srgbClr val="F64C01"/>
                </a:solidFill>
                <a:highlight>
                  <a:srgbClr val="FFFFFF"/>
                </a:highlight>
              </a:rPr>
              <a:t>IE</a:t>
            </a:r>
            <a:r>
              <a:rPr lang="en-GB" sz="1400">
                <a:solidFill>
                  <a:schemeClr val="dk1"/>
                </a:solidFill>
                <a:highlight>
                  <a:srgbClr val="FFFFFF"/>
                </a:highlight>
              </a:rPr>
              <a:t>’deki</a:t>
            </a:r>
            <a:r>
              <a:rPr lang="en-GB" sz="1400">
                <a:solidFill>
                  <a:srgbClr val="3B3B3B"/>
                </a:solidFill>
                <a:highlight>
                  <a:srgbClr val="FFFFFF"/>
                </a:highlight>
              </a:rPr>
              <a:t> bu açıktan faydalanan bir web sitesi uzaktan kod yürütmeye yönelik girişimlerde bulundu.</a:t>
            </a:r>
            <a:endParaRPr sz="14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3B3B3B"/>
                </a:solidFill>
                <a:highlight>
                  <a:srgbClr val="FFFFFF"/>
                </a:highlight>
              </a:rPr>
              <a:t>CWE = Common Weakness Enumeration</a:t>
            </a:r>
            <a:endParaRPr i="1" sz="1000">
              <a:solidFill>
                <a:srgbClr val="3B3B3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29057" r="29061" t="0"/>
          <a:stretch/>
        </p:blipFill>
        <p:spPr>
          <a:xfrm>
            <a:off x="5442850" y="308100"/>
            <a:ext cx="3402000" cy="45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type="title"/>
          </p:nvPr>
        </p:nvSpPr>
        <p:spPr>
          <a:xfrm>
            <a:off x="291975" y="308100"/>
            <a:ext cx="4813500" cy="6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Kurallar(Exactly…Rules)</a:t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63375" y="1030500"/>
            <a:ext cx="5289900" cy="41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4C00"/>
              </a:buClr>
              <a:buSzPts val="1500"/>
              <a:buChar char="●"/>
            </a:pPr>
            <a:r>
              <a:rPr b="1" lang="en-GB" sz="1500">
                <a:solidFill>
                  <a:srgbClr val="F74C00"/>
                </a:solidFill>
              </a:rPr>
              <a:t>Ownership :</a:t>
            </a:r>
            <a:endParaRPr b="1" sz="1500">
              <a:solidFill>
                <a:srgbClr val="F74C00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Her değerin</a:t>
            </a:r>
            <a:r>
              <a:rPr b="1" i="1" lang="en-GB" sz="1500"/>
              <a:t>(value)</a:t>
            </a:r>
            <a:r>
              <a:rPr lang="en-GB" sz="1500"/>
              <a:t> bir sahibi vardır.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t anında sadece bir sahip</a:t>
            </a:r>
            <a:r>
              <a:rPr b="1" i="1" lang="en-GB" sz="1500"/>
              <a:t>(owner) </a:t>
            </a:r>
            <a:r>
              <a:rPr lang="en-GB" sz="1500"/>
              <a:t>olabilir.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Değer sahibi kapsam</a:t>
            </a:r>
            <a:r>
              <a:rPr b="1" i="1" lang="en-GB" sz="1500"/>
              <a:t>(scope) </a:t>
            </a:r>
            <a:r>
              <a:rPr lang="en-GB" sz="1500"/>
              <a:t>dışına çıktığında içerik bellekten düşürülür</a:t>
            </a:r>
            <a:r>
              <a:rPr b="1" i="1" lang="en-GB" sz="1500"/>
              <a:t>(drop)</a:t>
            </a:r>
            <a:r>
              <a:rPr lang="en-GB" sz="1500"/>
              <a:t>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4C00"/>
              </a:buClr>
              <a:buSzPts val="1500"/>
              <a:buChar char="●"/>
            </a:pPr>
            <a:r>
              <a:rPr b="1" lang="en-GB" sz="1500">
                <a:solidFill>
                  <a:srgbClr val="F74C00"/>
                </a:solidFill>
              </a:rPr>
              <a:t>Borrowing :</a:t>
            </a:r>
            <a:r>
              <a:rPr lang="en-GB" sz="1500"/>
              <a:t> Bir değere </a:t>
            </a:r>
            <a:r>
              <a:rPr b="1" i="1" lang="en-GB" sz="1500"/>
              <a:t>immutable </a:t>
            </a:r>
            <a:r>
              <a:rPr lang="en-GB" sz="1500"/>
              <a:t>birden çok referans verilebilir ama sadece bir </a:t>
            </a:r>
            <a:r>
              <a:rPr b="1" i="1" lang="en-GB" sz="1500"/>
              <a:t>mutable</a:t>
            </a:r>
            <a:r>
              <a:rPr lang="en-GB" sz="1500"/>
              <a:t> referans olabilir.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74C00"/>
              </a:buClr>
              <a:buSzPts val="1500"/>
              <a:buChar char="●"/>
            </a:pPr>
            <a:r>
              <a:rPr b="1" lang="en-GB" sz="1500">
                <a:solidFill>
                  <a:srgbClr val="F74C00"/>
                </a:solidFill>
              </a:rPr>
              <a:t>Lifetimes : </a:t>
            </a:r>
            <a:r>
              <a:rPr lang="en-GB" sz="1500"/>
              <a:t>Bir değere yalnızca en azından kendisine referans veren değişken kadar yaşadığı sürece referans verilebilir.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595749" y="1782100"/>
            <a:ext cx="1875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Rapid and Safety Development</a:t>
            </a:r>
            <a:endParaRPr b="1" sz="2000"/>
          </a:p>
        </p:txBody>
      </p:sp>
      <p:sp>
        <p:nvSpPr>
          <p:cNvPr id="153" name="Google Shape;153;p24"/>
          <p:cNvSpPr txBox="1"/>
          <p:nvPr/>
        </p:nvSpPr>
        <p:spPr>
          <a:xfrm>
            <a:off x="6877787" y="1920550"/>
            <a:ext cx="1875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Speed and Performance</a:t>
            </a:r>
            <a:endParaRPr b="1"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325" y="600075"/>
            <a:ext cx="3943350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57067">
            <a:off x="4502217" y="3648400"/>
            <a:ext cx="354142" cy="23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2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89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27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64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02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339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577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14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52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89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27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64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002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39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477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9345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1720" y="48560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2972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60204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9068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121169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15165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18547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215959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24644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27358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304064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33454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361687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3921699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42265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0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4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8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2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65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9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3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7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0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4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8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32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558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795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2533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4908" y="-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31096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615786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92061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1225436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153026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186851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2173336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247816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274956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3054386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335921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363061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3935436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4240261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275" y="4531324"/>
            <a:ext cx="456750" cy="3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0" y="4511649"/>
            <a:ext cx="456750" cy="3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